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59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Shape 16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2" name="Shape 1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9" name="Shape 1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2" name="Shape 24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58" name="Shape 25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75" name="Shape 27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84" name="Shape 2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6" name="Shape 2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2" name="Shape 3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8" name="Shape 3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17" name="Shape 3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21" name="Shape 3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25" name="Shape 32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29" name="Shape 32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33" name="Shape 3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Shape 12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Shape 13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Shape 14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Shape 14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/>
          </a:blip>
          <a:tile tx="0" ty="0" sx="96000" sy="96000" flip="none" algn="tl"/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uoLoyg3JKRQ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ctrTitle"/>
          </p:nvPr>
        </p:nvSpPr>
        <p:spPr>
          <a:xfrm>
            <a:off x="838200" y="609600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Academic Vocabulary</a:t>
            </a:r>
          </a:p>
        </p:txBody>
      </p:sp>
      <p:pic>
        <p:nvPicPr>
          <p:cNvPr id="85" name="Shape 8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0" y="2057400"/>
            <a:ext cx="7297817" cy="4038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Shape 1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1502" y="770889"/>
            <a:ext cx="7756698" cy="50203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Shape 1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599" y="1676400"/>
            <a:ext cx="6417803" cy="4562476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Shape 157"/>
          <p:cNvSpPr txBox="1"/>
          <p:nvPr/>
        </p:nvSpPr>
        <p:spPr>
          <a:xfrm>
            <a:off x="381000" y="381000"/>
            <a:ext cx="8381999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man is </a:t>
            </a:r>
            <a:r>
              <a:rPr lang="en-US" sz="2800" b="0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ing the damage to the wrecked car!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Shape 1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1524000"/>
            <a:ext cx="7866288" cy="3581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/>
        </p:nvSpPr>
        <p:spPr>
          <a:xfrm>
            <a:off x="1371600" y="228600"/>
            <a:ext cx="6629400" cy="240065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Capacity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Capacities, capacious</a:t>
            </a:r>
          </a:p>
          <a:p>
            <a:pPr marL="0" marR="0" lvl="0" indent="0" algn="ctr" rtl="0">
              <a:spcBef>
                <a:spcPts val="0"/>
              </a:spcBef>
              <a:buNone/>
            </a:pPr>
            <a:endParaRPr sz="4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Shape 1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14600" y="1905000"/>
            <a:ext cx="4082111" cy="3759546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Shape 171"/>
          <p:cNvSpPr txBox="1"/>
          <p:nvPr/>
        </p:nvSpPr>
        <p:spPr>
          <a:xfrm>
            <a:off x="685800" y="5943600"/>
            <a:ext cx="754380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-US" sz="3200" b="1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capacity</a:t>
            </a: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your hard drive is 111 GB</a:t>
            </a:r>
            <a: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cxnSp>
        <p:nvCxnSpPr>
          <p:cNvPr id="172" name="Shape 172"/>
          <p:cNvCxnSpPr/>
          <p:nvPr/>
        </p:nvCxnSpPr>
        <p:spPr>
          <a:xfrm>
            <a:off x="1828800" y="4495800"/>
            <a:ext cx="1066799" cy="0"/>
          </a:xfrm>
          <a:prstGeom prst="straightConnector1">
            <a:avLst/>
          </a:prstGeom>
          <a:noFill/>
          <a:ln w="31750" cap="flat">
            <a:solidFill>
              <a:srgbClr val="4A7DBB"/>
            </a:solidFill>
            <a:prstDash val="solid"/>
            <a:round/>
            <a:headEnd type="none" w="med" len="med"/>
            <a:tailEnd type="stealth" w="lg" len="lg"/>
          </a:ln>
        </p:spPr>
      </p:cxnSp>
      <p:cxnSp>
        <p:nvCxnSpPr>
          <p:cNvPr id="173" name="Shape 173"/>
          <p:cNvCxnSpPr/>
          <p:nvPr/>
        </p:nvCxnSpPr>
        <p:spPr>
          <a:xfrm rot="10800000">
            <a:off x="1828800" y="4648199"/>
            <a:ext cx="0" cy="1143000"/>
          </a:xfrm>
          <a:prstGeom prst="straightConnector1">
            <a:avLst/>
          </a:prstGeom>
          <a:noFill/>
          <a:ln w="28575" cap="flat">
            <a:solidFill>
              <a:srgbClr val="4A7DBB"/>
            </a:solidFill>
            <a:prstDash val="solid"/>
            <a:round/>
            <a:headEnd type="none" w="med" len="med"/>
            <a:tailEnd type="stealth" w="lg" len="lg"/>
          </a:ln>
        </p:spPr>
      </p:cxn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subTitle" idx="1"/>
          </p:nvPr>
        </p:nvSpPr>
        <p:spPr>
          <a:xfrm>
            <a:off x="1295400" y="49530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buying a new home, many people look for a </a:t>
            </a:r>
            <a:r>
              <a:rPr lang="en-US" sz="3200" b="1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capacious</a:t>
            </a: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living room.</a:t>
            </a:r>
          </a:p>
        </p:txBody>
      </p:sp>
      <p:pic>
        <p:nvPicPr>
          <p:cNvPr id="179" name="Shape 1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00200" y="304800"/>
            <a:ext cx="6096000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/>
          <p:nvPr/>
        </p:nvSpPr>
        <p:spPr>
          <a:xfrm>
            <a:off x="3733800" y="685800"/>
            <a:ext cx="5029199" cy="21236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Clarify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clarifi</a:t>
            </a:r>
            <a:r>
              <a:rPr lang="en-US" sz="4400" b="0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</a:t>
            </a: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clarify</a:t>
            </a:r>
            <a:r>
              <a:rPr lang="en-US" sz="4400" b="0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ing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clarifica</a:t>
            </a:r>
            <a:r>
              <a:rPr lang="en-US" sz="4400" b="0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tion</a:t>
            </a:r>
          </a:p>
        </p:txBody>
      </p:sp>
      <p:pic>
        <p:nvPicPr>
          <p:cNvPr id="185" name="Shape 185"/>
          <p:cNvPicPr preferRelativeResize="0"/>
          <p:nvPr/>
        </p:nvPicPr>
        <p:blipFill rotWithShape="1">
          <a:blip r:embed="rId3">
            <a:alphaModFix/>
          </a:blip>
          <a:srcRect b="9283"/>
          <a:stretch/>
        </p:blipFill>
        <p:spPr>
          <a:xfrm>
            <a:off x="457200" y="533400"/>
            <a:ext cx="3532346" cy="327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 rotWithShape="1">
          <a:blip r:embed="rId4">
            <a:alphaModFix/>
          </a:blip>
          <a:srcRect l="2908" r="47636" b="48521"/>
          <a:stretch/>
        </p:blipFill>
        <p:spPr>
          <a:xfrm>
            <a:off x="4876800" y="3048000"/>
            <a:ext cx="3276600" cy="35657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Shape 1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199" y="228600"/>
            <a:ext cx="2394856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Shape 192"/>
          <p:cNvSpPr txBox="1"/>
          <p:nvPr/>
        </p:nvSpPr>
        <p:spPr>
          <a:xfrm>
            <a:off x="3733800" y="381000"/>
            <a:ext cx="3809999" cy="14465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Concept</a:t>
            </a:r>
          </a:p>
          <a:p>
            <a:pPr marL="0" marR="0" lvl="0" indent="0" algn="ctr" rtl="0">
              <a:spcBef>
                <a:spcPts val="0"/>
              </a:spcBef>
              <a:buNone/>
            </a:pPr>
            <a:endParaRPr sz="4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Shape 193"/>
          <p:cNvSpPr txBox="1"/>
          <p:nvPr/>
        </p:nvSpPr>
        <p:spPr>
          <a:xfrm rot="-677256">
            <a:off x="1272333" y="553362"/>
            <a:ext cx="1046466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 b="1" i="0" u="none" strike="noStrike" cap="none" baseline="0">
                <a:solidFill>
                  <a:schemeClr val="dk1"/>
                </a:solidFill>
                <a:latin typeface="Radley"/>
                <a:ea typeface="Radley"/>
                <a:cs typeface="Radley"/>
                <a:sym typeface="Radley"/>
              </a:rPr>
              <a:t>I have an idea!</a:t>
            </a:r>
          </a:p>
        </p:txBody>
      </p:sp>
      <p:sp>
        <p:nvSpPr>
          <p:cNvPr id="194" name="Shape 194"/>
          <p:cNvSpPr/>
          <p:nvPr/>
        </p:nvSpPr>
        <p:spPr>
          <a:xfrm>
            <a:off x="3886200" y="5410200"/>
            <a:ext cx="4572000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 </a:t>
            </a:r>
            <a:r>
              <a:rPr lang="en-US" sz="1800" b="1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concept</a:t>
            </a:r>
            <a: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vehicle or a prototype is a </a:t>
            </a:r>
            <a:r>
              <a:rPr lang="en-US" sz="1800" b="1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</a:t>
            </a:r>
            <a: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made to showcase new styling and/or new technology </a:t>
            </a:r>
            <a:r>
              <a:rPr lang="en-US" sz="1800" b="0" i="1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ideas</a:t>
            </a:r>
            <a: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</a:p>
        </p:txBody>
      </p:sp>
      <p:pic>
        <p:nvPicPr>
          <p:cNvPr id="195" name="Shape 19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71148" y="1828800"/>
            <a:ext cx="5310901" cy="3419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/>
          <p:nvPr/>
        </p:nvSpPr>
        <p:spPr>
          <a:xfrm>
            <a:off x="304800" y="304800"/>
            <a:ext cx="8077199" cy="76944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Precise</a:t>
            </a:r>
          </a:p>
        </p:txBody>
      </p:sp>
      <p:pic>
        <p:nvPicPr>
          <p:cNvPr id="201" name="Shape 20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1000" y="3657600"/>
            <a:ext cx="2381249" cy="3086101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Shape 202"/>
          <p:cNvSpPr txBox="1"/>
          <p:nvPr/>
        </p:nvSpPr>
        <p:spPr>
          <a:xfrm>
            <a:off x="4267200" y="1219200"/>
            <a:ext cx="4419599" cy="17543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6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Did you use </a:t>
            </a:r>
            <a:r>
              <a:rPr lang="en-US" sz="3600" b="1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precise</a:t>
            </a:r>
            <a:r>
              <a:rPr lang="en-US" sz="36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language in your journal?</a:t>
            </a:r>
          </a:p>
        </p:txBody>
      </p:sp>
      <p:sp>
        <p:nvSpPr>
          <p:cNvPr id="203" name="Shape 203"/>
          <p:cNvSpPr txBox="1"/>
          <p:nvPr/>
        </p:nvSpPr>
        <p:spPr>
          <a:xfrm>
            <a:off x="0" y="1905000"/>
            <a:ext cx="4495800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WALKED</a:t>
            </a:r>
          </a:p>
        </p:txBody>
      </p:sp>
      <p:pic>
        <p:nvPicPr>
          <p:cNvPr id="204" name="Shape 20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6800" y="1905000"/>
            <a:ext cx="1257299" cy="1257299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Shape 205"/>
          <p:cNvSpPr/>
          <p:nvPr/>
        </p:nvSpPr>
        <p:spPr>
          <a:xfrm rot="8584360">
            <a:off x="2446270" y="2872937"/>
            <a:ext cx="2209800" cy="2286000"/>
          </a:xfrm>
          <a:prstGeom prst="bentArrow">
            <a:avLst>
              <a:gd name="adj1" fmla="val 25000"/>
              <a:gd name="adj2" fmla="val 29487"/>
              <a:gd name="adj3" fmla="val 25000"/>
              <a:gd name="adj4" fmla="val 43750"/>
            </a:avLst>
          </a:prstGeom>
          <a:solidFill>
            <a:schemeClr val="accent1"/>
          </a:solidFill>
          <a:ln w="25400" cap="flat">
            <a:solidFill>
              <a:srgbClr val="395E8A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Shape 206"/>
          <p:cNvSpPr txBox="1"/>
          <p:nvPr/>
        </p:nvSpPr>
        <p:spPr>
          <a:xfrm>
            <a:off x="2895600" y="5334000"/>
            <a:ext cx="2819400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6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TRY THESE INSTEAD!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ctrTitle"/>
          </p:nvPr>
        </p:nvSpPr>
        <p:spPr>
          <a:xfrm>
            <a:off x="685800" y="1447800"/>
            <a:ext cx="7772400" cy="2590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Conflict</a:t>
            </a:r>
            <a:b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conflicted, conflicting</a:t>
            </a:r>
            <a:r>
              <a:rPr lang="en-US" sz="16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come into collision or disagreement; be contradictory or in opposition; </a:t>
            </a:r>
            <a:br>
              <a:rPr lang="en-US" sz="16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fight, battle, or struggle</a:t>
            </a:r>
          </a:p>
        </p:txBody>
      </p:sp>
      <p:sp>
        <p:nvSpPr>
          <p:cNvPr id="212" name="Shape 212"/>
          <p:cNvSpPr txBox="1">
            <a:spLocks noGrp="1"/>
          </p:cNvSpPr>
          <p:nvPr>
            <p:ph type="subTitle" idx="1"/>
          </p:nvPr>
        </p:nvSpPr>
        <p:spPr>
          <a:xfrm>
            <a:off x="1447800" y="3962400"/>
            <a:ext cx="6781800" cy="914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“You can’t be serious!”</a:t>
            </a:r>
          </a:p>
        </p:txBody>
      </p:sp>
      <p:pic>
        <p:nvPicPr>
          <p:cNvPr id="213" name="Shape 2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26369" y="4724400"/>
            <a:ext cx="3117605" cy="176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Shape 2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2400" y="4552950"/>
            <a:ext cx="2895600" cy="217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Shape 2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86000" y="228600"/>
            <a:ext cx="4057650" cy="137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>
            <a:spLocks noGrp="1"/>
          </p:cNvSpPr>
          <p:nvPr>
            <p:ph type="ctrTitle"/>
          </p:nvPr>
        </p:nvSpPr>
        <p:spPr>
          <a:xfrm>
            <a:off x="762000" y="838200"/>
            <a:ext cx="7772400" cy="152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  <a: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individual facts, statistics, or items of importance</a:t>
            </a:r>
            <a:b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body of facts; information:</a:t>
            </a:r>
          </a:p>
        </p:txBody>
      </p:sp>
      <p:sp>
        <p:nvSpPr>
          <p:cNvPr id="221" name="Shape 221"/>
          <p:cNvSpPr txBox="1">
            <a:spLocks noGrp="1"/>
          </p:cNvSpPr>
          <p:nvPr>
            <p:ph type="subTitle" idx="1"/>
          </p:nvPr>
        </p:nvSpPr>
        <p:spPr>
          <a:xfrm>
            <a:off x="1447800" y="3810000"/>
            <a:ext cx="6781800" cy="914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collected </a:t>
            </a:r>
            <a:r>
              <a:rPr lang="en-US" sz="2800" b="1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a science project.</a:t>
            </a:r>
          </a:p>
        </p:txBody>
      </p:sp>
      <p:pic>
        <p:nvPicPr>
          <p:cNvPr id="222" name="Shape 2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29000" y="1676400"/>
            <a:ext cx="2286000" cy="2215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Shape 2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3400" y="4419600"/>
            <a:ext cx="8153399" cy="2295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 b="1" i="0" u="sng" strike="noStrike" cap="none" baseline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Anticipate</a:t>
            </a:r>
            <a: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anticipated, anticipating, anticipation</a:t>
            </a:r>
          </a:p>
        </p:txBody>
      </p:sp>
      <p:pic>
        <p:nvPicPr>
          <p:cNvPr id="92" name="Shape 9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57400" y="2133600"/>
            <a:ext cx="4819828" cy="3438143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Shape 93"/>
          <p:cNvSpPr txBox="1"/>
          <p:nvPr/>
        </p:nvSpPr>
        <p:spPr>
          <a:xfrm>
            <a:off x="838200" y="5867400"/>
            <a:ext cx="7391399" cy="461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400" b="0" i="1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 is </a:t>
            </a:r>
            <a:r>
              <a:rPr lang="en-US" sz="2400" b="0" i="1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anticipating</a:t>
            </a:r>
            <a:r>
              <a:rPr lang="en-US" sz="2400" b="0" i="1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explosion of the bomb!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>
            <a:spLocks noGrp="1"/>
          </p:cNvSpPr>
          <p:nvPr>
            <p:ph type="ctrTitle"/>
          </p:nvPr>
        </p:nvSpPr>
        <p:spPr>
          <a:xfrm>
            <a:off x="304800" y="1066800"/>
            <a:ext cx="3581399" cy="152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Despite</a:t>
            </a:r>
            <a: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spite of; notwithstanding; without being affected by</a:t>
            </a:r>
            <a:b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Despite is a preposition.</a:t>
            </a:r>
          </a:p>
        </p:txBody>
      </p:sp>
      <p:pic>
        <p:nvPicPr>
          <p:cNvPr id="229" name="Shape 2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1000" y="3276600"/>
            <a:ext cx="3905025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Shape 2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14800" y="304800"/>
            <a:ext cx="4762499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>
            <a:spLocks noGrp="1"/>
          </p:cNvSpPr>
          <p:nvPr>
            <p:ph type="ctrTitle"/>
          </p:nvPr>
        </p:nvSpPr>
        <p:spPr>
          <a:xfrm>
            <a:off x="304800" y="762000"/>
            <a:ext cx="3581399" cy="152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Preliminary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preceding and leading up to the main part, matter, or business; introductory; preparatory:</a:t>
            </a:r>
          </a:p>
        </p:txBody>
      </p:sp>
      <p:pic>
        <p:nvPicPr>
          <p:cNvPr id="236" name="Shape 2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77000" y="0"/>
            <a:ext cx="2466974" cy="1847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Shape 2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58000" y="4495800"/>
            <a:ext cx="2038349" cy="2038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Shape 2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600" y="3505200"/>
            <a:ext cx="304800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Shape 239"/>
          <p:cNvSpPr txBox="1"/>
          <p:nvPr/>
        </p:nvSpPr>
        <p:spPr>
          <a:xfrm>
            <a:off x="533400" y="2590800"/>
            <a:ext cx="8001000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Preliminary </a:t>
            </a:r>
            <a:r>
              <a:rPr lang="en-US" sz="2400" b="1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  <a:r>
              <a:rPr lang="en-US"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shows our neighborhood could flood during the hurricane.</a:t>
            </a: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ctrTitle"/>
          </p:nvPr>
        </p:nvSpPr>
        <p:spPr>
          <a:xfrm>
            <a:off x="304800" y="1200600"/>
            <a:ext cx="8427000" cy="152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Deceive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deceived, deceiving, deception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3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3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3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(of a person) cause (someone) to believe something that is not true, typically in order to gain some personal advantage.</a:t>
            </a:r>
          </a:p>
        </p:txBody>
      </p:sp>
      <p:pic>
        <p:nvPicPr>
          <p:cNvPr id="245" name="Shape 2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1350" y="1595875"/>
            <a:ext cx="4461299" cy="129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Shape 2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2200" y="4060050"/>
            <a:ext cx="2270750" cy="227075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Shape 247"/>
          <p:cNvSpPr/>
          <p:nvPr/>
        </p:nvSpPr>
        <p:spPr>
          <a:xfrm>
            <a:off x="7039925" y="4539350"/>
            <a:ext cx="1445700" cy="413399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248" name="Shape 2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7225" y="4060050"/>
            <a:ext cx="3209425" cy="2607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/>
          <p:nvPr/>
        </p:nvSpPr>
        <p:spPr>
          <a:xfrm>
            <a:off x="304800" y="5584125"/>
            <a:ext cx="8001000" cy="831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Always give one hundred </a:t>
            </a:r>
            <a:r>
              <a:rPr lang="en-US" sz="3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percent </a:t>
            </a: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your work!</a:t>
            </a:r>
          </a:p>
        </p:txBody>
      </p:sp>
      <p:pic>
        <p:nvPicPr>
          <p:cNvPr id="254" name="Shape 2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8450" y="788600"/>
            <a:ext cx="5900700" cy="3965799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Shape 255"/>
          <p:cNvSpPr txBox="1">
            <a:spLocks noGrp="1"/>
          </p:cNvSpPr>
          <p:nvPr>
            <p:ph type="ctrTitle"/>
          </p:nvPr>
        </p:nvSpPr>
        <p:spPr>
          <a:xfrm>
            <a:off x="3191800" y="2815400"/>
            <a:ext cx="4795800" cy="2480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Percent 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percentage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one part in every hundred.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ctrTitle"/>
          </p:nvPr>
        </p:nvSpPr>
        <p:spPr>
          <a:xfrm>
            <a:off x="304800" y="762000"/>
            <a:ext cx="3581399" cy="152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Policy, </a:t>
            </a:r>
            <a:r>
              <a:rPr lang="en-US" sz="395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policies</a:t>
            </a: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course or principle of action adopted or proposed by a government, party, business, or individual.</a:t>
            </a:r>
          </a:p>
        </p:txBody>
      </p:sp>
      <p:sp>
        <p:nvSpPr>
          <p:cNvPr id="261" name="Shape 261"/>
          <p:cNvSpPr txBox="1"/>
          <p:nvPr/>
        </p:nvSpPr>
        <p:spPr>
          <a:xfrm>
            <a:off x="533400" y="2590800"/>
            <a:ext cx="8001000" cy="831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2" name="Shape 2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0600" y="482925"/>
            <a:ext cx="2037750" cy="1972849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Shape 263"/>
          <p:cNvSpPr txBox="1"/>
          <p:nvPr/>
        </p:nvSpPr>
        <p:spPr>
          <a:xfrm>
            <a:off x="5425500" y="3556825"/>
            <a:ext cx="3108899" cy="205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2400"/>
              <a:t>The Student Council suggested the school should change its </a:t>
            </a:r>
            <a:r>
              <a:rPr lang="en-US" sz="2400" b="1" u="sng"/>
              <a:t>policy </a:t>
            </a:r>
            <a:r>
              <a:rPr lang="en-US" sz="2400"/>
              <a:t>on tardies.</a:t>
            </a:r>
          </a:p>
        </p:txBody>
      </p:sp>
      <p:pic>
        <p:nvPicPr>
          <p:cNvPr id="264" name="Shape 2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3399" y="2713900"/>
            <a:ext cx="4356100" cy="4144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>
            <a:spLocks noGrp="1"/>
          </p:cNvSpPr>
          <p:nvPr>
            <p:ph type="ctrTitle"/>
          </p:nvPr>
        </p:nvSpPr>
        <p:spPr>
          <a:xfrm>
            <a:off x="1936425" y="100575"/>
            <a:ext cx="6002999" cy="1726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Thesis</a:t>
            </a: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statement that someone wants to discuss or prove</a:t>
            </a:r>
          </a:p>
        </p:txBody>
      </p:sp>
      <p:sp>
        <p:nvSpPr>
          <p:cNvPr id="270" name="Shape 270"/>
          <p:cNvSpPr txBox="1"/>
          <p:nvPr/>
        </p:nvSpPr>
        <p:spPr>
          <a:xfrm>
            <a:off x="533400" y="2590800"/>
            <a:ext cx="8001000" cy="831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Shape 271"/>
          <p:cNvSpPr txBox="1"/>
          <p:nvPr/>
        </p:nvSpPr>
        <p:spPr>
          <a:xfrm>
            <a:off x="6533825" y="3027675"/>
            <a:ext cx="24528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>
                <a:solidFill>
                  <a:schemeClr val="dk1"/>
                </a:solidFill>
              </a:rPr>
              <a:t>We disagreed with the basic </a:t>
            </a:r>
            <a:r>
              <a:rPr lang="en-US" sz="2400" i="1" u="sng">
                <a:solidFill>
                  <a:schemeClr val="dk1"/>
                </a:solidFill>
              </a:rPr>
              <a:t>thesis</a:t>
            </a:r>
            <a:r>
              <a:rPr lang="en-US" sz="2400" u="sng">
                <a:solidFill>
                  <a:schemeClr val="dk1"/>
                </a:solidFill>
              </a:rPr>
              <a:t> </a:t>
            </a:r>
            <a:r>
              <a:rPr lang="en-US" sz="2400">
                <a:solidFill>
                  <a:schemeClr val="dk1"/>
                </a:solidFill>
              </a:rPr>
              <a:t>of the report.</a:t>
            </a:r>
          </a:p>
        </p:txBody>
      </p:sp>
      <p:pic>
        <p:nvPicPr>
          <p:cNvPr id="272" name="Shape 2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475" y="1827375"/>
            <a:ext cx="6003000" cy="481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>
            <a:spLocks noGrp="1"/>
          </p:cNvSpPr>
          <p:nvPr>
            <p:ph type="ctrTitle"/>
          </p:nvPr>
        </p:nvSpPr>
        <p:spPr>
          <a:xfrm>
            <a:off x="150450" y="762000"/>
            <a:ext cx="3985500" cy="2901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Scope</a:t>
            </a:r>
            <a:br>
              <a:rPr lang="en-US" sz="395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extent 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 range of view, outlook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0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Slang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to look at, read, or investigate, as in order to evaluate or appreciate. </a:t>
            </a:r>
          </a:p>
        </p:txBody>
      </p:sp>
      <p:sp>
        <p:nvSpPr>
          <p:cNvPr id="278" name="Shape 278"/>
          <p:cNvSpPr txBox="1"/>
          <p:nvPr/>
        </p:nvSpPr>
        <p:spPr>
          <a:xfrm>
            <a:off x="533400" y="2590800"/>
            <a:ext cx="8001000" cy="831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Shape 279"/>
          <p:cNvSpPr txBox="1"/>
          <p:nvPr/>
        </p:nvSpPr>
        <p:spPr>
          <a:xfrm>
            <a:off x="533400" y="4664825"/>
            <a:ext cx="8133599" cy="205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>
                <a:solidFill>
                  <a:schemeClr val="dk1"/>
                </a:solidFill>
              </a:rPr>
              <a:t>The more I thought about it, the more I was convinced of the incredible </a:t>
            </a:r>
            <a:r>
              <a:rPr lang="en-US" sz="2400" b="1" dirty="0">
                <a:solidFill>
                  <a:schemeClr val="dk1"/>
                </a:solidFill>
              </a:rPr>
              <a:t>scope</a:t>
            </a:r>
            <a:r>
              <a:rPr lang="en-US" sz="2400" dirty="0">
                <a:solidFill>
                  <a:schemeClr val="dk1"/>
                </a:solidFill>
              </a:rPr>
              <a:t> of </a:t>
            </a:r>
            <a:r>
              <a:rPr lang="en-US" sz="2400" dirty="0" err="1">
                <a:solidFill>
                  <a:schemeClr val="dk1"/>
                </a:solidFill>
              </a:rPr>
              <a:t>Howie's</a:t>
            </a:r>
            <a:r>
              <a:rPr lang="en-US" sz="2400" dirty="0">
                <a:solidFill>
                  <a:schemeClr val="dk1"/>
                </a:solidFill>
              </a:rPr>
              <a:t> musical talent.</a:t>
            </a:r>
          </a:p>
        </p:txBody>
      </p:sp>
      <p:pic>
        <p:nvPicPr>
          <p:cNvPr id="280" name="Shape 2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1900" y="591409"/>
            <a:ext cx="4940300" cy="379744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Shape 281"/>
          <p:cNvSpPr/>
          <p:nvPr/>
        </p:nvSpPr>
        <p:spPr>
          <a:xfrm>
            <a:off x="4001900" y="785475"/>
            <a:ext cx="3108899" cy="562199"/>
          </a:xfrm>
          <a:prstGeom prst="rect">
            <a:avLst/>
          </a:prstGeom>
          <a:solidFill>
            <a:srgbClr val="F3F3F3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87" name="Shape 28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93" name="Shape 29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99" name="Shape 299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</a:t>
            </a:r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Shape 10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2475" y="228600"/>
            <a:ext cx="8606725" cy="619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/>
          <p:nvPr/>
        </p:nvSpPr>
        <p:spPr>
          <a:xfrm>
            <a:off x="1981200" y="457200"/>
            <a:ext cx="1447800" cy="685799"/>
          </a:xfrm>
          <a:prstGeom prst="curvedDownArrow">
            <a:avLst>
              <a:gd name="adj1" fmla="val 25000"/>
              <a:gd name="adj2" fmla="val 105556"/>
              <a:gd name="adj3" fmla="val 25000"/>
            </a:avLst>
          </a:prstGeom>
          <a:solidFill>
            <a:schemeClr val="accent1"/>
          </a:solidFill>
          <a:ln w="25400" cap="flat">
            <a:solidFill>
              <a:srgbClr val="395E8A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algn="l">
              <a:spcBef>
                <a:spcPts val="0"/>
              </a:spcBef>
              <a:buNone/>
            </a:pPr>
            <a:endParaRPr/>
          </a:p>
        </p:txBody>
      </p:sp>
      <p:sp>
        <p:nvSpPr>
          <p:cNvPr id="305" name="Shape 30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>
            <a:spLocks noGrp="1"/>
          </p:cNvSpPr>
          <p:nvPr>
            <p:ph type="ctrTitle"/>
          </p:nvPr>
        </p:nvSpPr>
        <p:spPr>
          <a:xfrm>
            <a:off x="304800" y="762000"/>
            <a:ext cx="3581399" cy="152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Preliminary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preceding and leading up to the main part, matter, or business; introductory; preparatory:</a:t>
            </a:r>
          </a:p>
        </p:txBody>
      </p:sp>
      <p:pic>
        <p:nvPicPr>
          <p:cNvPr id="311" name="Shape 3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77000" y="0"/>
            <a:ext cx="2466900" cy="184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Shape 3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58000" y="4495800"/>
            <a:ext cx="2038200" cy="203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Shape 3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600" y="3505200"/>
            <a:ext cx="304800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Shape 314"/>
          <p:cNvSpPr txBox="1"/>
          <p:nvPr/>
        </p:nvSpPr>
        <p:spPr>
          <a:xfrm>
            <a:off x="533400" y="2590800"/>
            <a:ext cx="8001000" cy="831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Preliminary </a:t>
            </a:r>
            <a:r>
              <a:rPr lang="en-US" sz="2400" b="1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  <a:r>
              <a:rPr lang="en-US"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shows our neighborhood could flood during the hurricane.</a:t>
            </a:r>
          </a:p>
        </p:txBody>
      </p:sp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ut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057400" y="533400"/>
            <a:ext cx="4951484" cy="5784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 b="4650"/>
          <a:stretch/>
        </p:blipFill>
        <p:spPr>
          <a:xfrm>
            <a:off x="914400" y="838200"/>
            <a:ext cx="7188820" cy="4715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/>
        </p:nvSpPr>
        <p:spPr>
          <a:xfrm>
            <a:off x="3962400" y="304800"/>
            <a:ext cx="4876799" cy="132343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000" b="1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Analogy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Analogies, analogous</a:t>
            </a:r>
          </a:p>
        </p:txBody>
      </p:sp>
      <p:pic>
        <p:nvPicPr>
          <p:cNvPr id="121" name="Shape 1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598" y="228600"/>
            <a:ext cx="3357348" cy="586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/>
        </p:nvSpPr>
        <p:spPr>
          <a:xfrm>
            <a:off x="1295400" y="3352800"/>
            <a:ext cx="6629400" cy="310854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 analogy shows how </a:t>
            </a:r>
            <a:r>
              <a:rPr lang="en-US" sz="2800" b="0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two things are alike 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 pointing out </a:t>
            </a:r>
            <a:r>
              <a:rPr lang="en-US" sz="2800" b="0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shared characteristics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with the goal of showing that if two things are similar in some ways, they are similar in other ways as well.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are the clouds and raindrops and eye and tear drops alike?</a:t>
            </a:r>
          </a:p>
        </p:txBody>
      </p:sp>
      <p:sp>
        <p:nvSpPr>
          <p:cNvPr id="128" name="Shape 128"/>
          <p:cNvSpPr/>
          <p:nvPr/>
        </p:nvSpPr>
        <p:spPr>
          <a:xfrm>
            <a:off x="2209800" y="304800"/>
            <a:ext cx="6096000" cy="224676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800" b="0" i="1" u="none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“Read from some humbler poet,</a:t>
            </a:r>
            <a:br>
              <a:rPr lang="en-US" sz="2800" b="0" i="1" u="none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800" b="0" i="1" u="none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Whose songs gushed from his heart,</a:t>
            </a:r>
            <a:br>
              <a:rPr lang="en-US" sz="2800" b="0" i="1" u="none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800" b="0" i="1" u="none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As </a:t>
            </a:r>
            <a:r>
              <a:rPr lang="en-US" sz="2800" b="0" i="1" u="sng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showers</a:t>
            </a:r>
            <a:r>
              <a:rPr lang="en-US" sz="2800" b="0" i="1" u="none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from the </a:t>
            </a:r>
            <a:r>
              <a:rPr lang="en-US" sz="2800" b="0" i="1" u="sng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clouds</a:t>
            </a:r>
            <a:r>
              <a:rPr lang="en-US" sz="2800" b="0" i="1" u="none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of summer,</a:t>
            </a:r>
            <a:br>
              <a:rPr lang="en-US" sz="2800" b="0" i="1" u="none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800" b="0" i="1" u="none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Or </a:t>
            </a:r>
            <a:r>
              <a:rPr lang="en-US" sz="2800" b="0" i="1" u="sng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tears</a:t>
            </a:r>
            <a:r>
              <a:rPr lang="en-US" sz="2800" b="0" i="1" u="none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from the </a:t>
            </a:r>
            <a:r>
              <a:rPr lang="en-US" sz="2800" b="0" i="1" u="sng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eyelids</a:t>
            </a:r>
            <a:r>
              <a:rPr lang="en-US" sz="2800" b="0" i="1" u="none" strike="noStrike" cap="none" baseline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start.”</a:t>
            </a:r>
            <a:r>
              <a:rPr lang="en-US" sz="2800" b="0" i="1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129" name="Shape 1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" y="304800"/>
            <a:ext cx="1981199" cy="1981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3200" y="1676400"/>
            <a:ext cx="1468525" cy="1592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These bone structures are </a:t>
            </a:r>
            <a:r>
              <a:rPr lang="en-US" sz="2800" b="1" i="0" u="sng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analogous</a:t>
            </a: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one another.</a:t>
            </a:r>
          </a:p>
        </p:txBody>
      </p:sp>
      <p:pic>
        <p:nvPicPr>
          <p:cNvPr id="137" name="Shape 137"/>
          <p:cNvPicPr preferRelativeResize="0"/>
          <p:nvPr/>
        </p:nvPicPr>
        <p:blipFill rotWithShape="1">
          <a:blip r:embed="rId3">
            <a:alphaModFix/>
          </a:blip>
          <a:srcRect b="4000"/>
          <a:stretch/>
        </p:blipFill>
        <p:spPr>
          <a:xfrm>
            <a:off x="1447800" y="1371600"/>
            <a:ext cx="6248399" cy="47606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0" b="1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</a:t>
            </a:r>
            <a: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9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assessed, assessing, assessment</a:t>
            </a:r>
          </a:p>
        </p:txBody>
      </p:sp>
      <p:pic>
        <p:nvPicPr>
          <p:cNvPr id="144" name="Shape 1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14600" y="1828800"/>
            <a:ext cx="4067175" cy="4648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</Words>
  <Application>Microsoft Office PowerPoint</Application>
  <PresentationFormat>On-screen Show (4:3)</PresentationFormat>
  <Paragraphs>65</Paragraphs>
  <Slides>35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Academic Vocabulary</vt:lpstr>
      <vt:lpstr>Anticipate anticipated, anticipating, anticipation</vt:lpstr>
      <vt:lpstr>ea</vt:lpstr>
      <vt:lpstr>Slide 3</vt:lpstr>
      <vt:lpstr>Slide 4</vt:lpstr>
      <vt:lpstr>Slide 5</vt:lpstr>
      <vt:lpstr>Slide 6</vt:lpstr>
      <vt:lpstr>These bone structures are analogous to one another.</vt:lpstr>
      <vt:lpstr>Assess assessed, assessing, assessment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Conflict conflicted, conflictingto come into collision or disagreement; be contradictory or in opposition;  a fight, battle, or struggle</vt:lpstr>
      <vt:lpstr>Data individual facts, statistics, or items of importance a body of facts; information:</vt:lpstr>
      <vt:lpstr>Despitein spite of; notwithstanding; without being affected by Despite is a preposition.</vt:lpstr>
      <vt:lpstr>Preliminarypreceding and leading up to the main part, matter, or business; introductory; preparatory:</vt:lpstr>
      <vt:lpstr>Deceive deceived, deceiving, deception    (of a person) cause (someone) to believe something that is not true, typically in order to gain some personal advantage.</vt:lpstr>
      <vt:lpstr>Percent  percentage one part in every hundred. </vt:lpstr>
      <vt:lpstr>Policy, policies course or principle of action adopted or proposed by a government, party, business, or individual.</vt:lpstr>
      <vt:lpstr>Thesis…a statement that someone wants to discuss or prove</vt:lpstr>
      <vt:lpstr>Scope extent or range of view, outlook  Slang. to look at, read, or investigate, as in order to evaluate or appreciate. </vt:lpstr>
      <vt:lpstr>Slide 26</vt:lpstr>
      <vt:lpstr>Slide 27</vt:lpstr>
      <vt:lpstr>Slide 28</vt:lpstr>
      <vt:lpstr>Slide 29</vt:lpstr>
      <vt:lpstr>Preliminarypreceding and leading up to the main part, matter, or business; introductory; preparatory:</vt:lpstr>
      <vt:lpstr>Slide 31</vt:lpstr>
      <vt:lpstr>Slide 32</vt:lpstr>
      <vt:lpstr>Slide 33</vt:lpstr>
      <vt:lpstr>Slide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Academic Vocabulary</dc:title>
  <dc:creator>MELISSA CASTILLO</dc:creator>
  <cp:lastModifiedBy>Owner</cp:lastModifiedBy>
  <cp:revision>1</cp:revision>
  <dcterms:modified xsi:type="dcterms:W3CDTF">2014-09-23T12:05:18Z</dcterms:modified>
</cp:coreProperties>
</file>